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644"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348846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387024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157237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35957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2418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2286508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19094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382884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1957227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1968541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73087F7A-492C-4FC6-A312-E6FBBA00339C}" type="datetimeFigureOut">
              <a:rPr lang="pl-PL" smtClean="0"/>
              <a:pPr/>
              <a:t>19.08.2020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DA39D41-A275-4263-A07A-E987AA41A292}" type="slidenum">
              <a:rPr lang="pl-PL" smtClean="0"/>
              <a:pPr/>
              <a:t>‹#›</a:t>
            </a:fld>
            <a:endParaRPr lang="pl-PL"/>
          </a:p>
        </p:txBody>
      </p:sp>
    </p:spTree>
    <p:extLst>
      <p:ext uri="{BB962C8B-B14F-4D97-AF65-F5344CB8AC3E}">
        <p14:creationId xmlns:p14="http://schemas.microsoft.com/office/powerpoint/2010/main" val="347112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87F7A-492C-4FC6-A312-E6FBBA00339C}" type="datetimeFigureOut">
              <a:rPr lang="pl-PL" smtClean="0"/>
              <a:pPr/>
              <a:t>19.08.2020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39D41-A275-4263-A07A-E987AA41A292}" type="slidenum">
              <a:rPr lang="pl-PL" smtClean="0"/>
              <a:pPr/>
              <a:t>‹#›</a:t>
            </a:fld>
            <a:endParaRPr lang="pl-PL"/>
          </a:p>
        </p:txBody>
      </p:sp>
    </p:spTree>
    <p:extLst>
      <p:ext uri="{BB962C8B-B14F-4D97-AF65-F5344CB8AC3E}">
        <p14:creationId xmlns:p14="http://schemas.microsoft.com/office/powerpoint/2010/main" val="2107410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D</a:t>
            </a:r>
            <a:r>
              <a:rPr lang="en-US" dirty="0" err="1"/>
              <a:t>emolition</a:t>
            </a:r>
            <a:r>
              <a:rPr lang="en-US" dirty="0"/>
              <a:t> of facades of buildings in Portugal</a:t>
            </a:r>
            <a:endParaRPr lang="pl-PL" b="1" dirty="0"/>
          </a:p>
        </p:txBody>
      </p:sp>
      <p:pic>
        <p:nvPicPr>
          <p:cNvPr id="6" name="Symbol zastępczy zawartości 5"/>
          <p:cNvPicPr>
            <a:picLocks noGrp="1" noChangeAspect="1"/>
          </p:cNvPicPr>
          <p:nvPr>
            <p:ph idx="1"/>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209350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en-US" sz="2800" b="1" dirty="0">
                <a:solidFill>
                  <a:srgbClr val="222222"/>
                </a:solidFill>
                <a:latin typeface="Calibri Light" panose="020F0302020204030204" pitchFamily="34" charset="0"/>
                <a:cs typeface="Calibri Light" panose="020F0302020204030204" pitchFamily="34" charset="0"/>
              </a:rPr>
              <a:t>The azulejo tile motif is very distinctive and known all over the world. In summer, the tiles protect against heat, and in winter against moisture. The smooth surface makes it easy to keep clean, and the resistant glaze guarantees resistance to external factors.</a:t>
            </a:r>
            <a:br>
              <a:rPr lang="pl-PL" sz="2800" b="1" dirty="0">
                <a:solidFill>
                  <a:srgbClr val="222222"/>
                </a:solidFill>
                <a:latin typeface="Calibri Light" panose="020F0302020204030204" pitchFamily="34" charset="0"/>
                <a:cs typeface="Calibri Light" panose="020F0302020204030204" pitchFamily="34" charset="0"/>
              </a:rPr>
            </a:br>
            <a:endParaRPr lang="pl-PL" sz="2800" b="1" dirty="0">
              <a:latin typeface="Calibri Light" panose="020F0302020204030204" pitchFamily="34" charset="0"/>
              <a:cs typeface="Calibri Light" panose="020F030202020403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90949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800" dirty="0" err="1">
                <a:effectLst/>
                <a:latin typeface="Courier New" panose="02070309020205020404" pitchFamily="49" charset="0"/>
                <a:ea typeface="Times New Roman" panose="02020603050405020304" pitchFamily="18" charset="0"/>
              </a:rPr>
              <a:t>Azulejo</a:t>
            </a:r>
            <a:r>
              <a:rPr lang="pl-PL" sz="2800" dirty="0">
                <a:effectLst/>
                <a:latin typeface="Courier New" panose="02070309020205020404" pitchFamily="49" charset="0"/>
                <a:ea typeface="Times New Roman" panose="02020603050405020304" pitchFamily="18" charset="0"/>
              </a:rPr>
              <a:t> </a:t>
            </a:r>
            <a:r>
              <a:rPr lang="pl-PL" sz="2800" dirty="0" err="1">
                <a:effectLst/>
                <a:latin typeface="Courier New" panose="02070309020205020404" pitchFamily="49" charset="0"/>
                <a:ea typeface="Times New Roman" panose="02020603050405020304" pitchFamily="18" charset="0"/>
              </a:rPr>
              <a:t>tiles</a:t>
            </a:r>
            <a:r>
              <a:rPr lang="pl-PL" sz="2800" dirty="0">
                <a:effectLst/>
                <a:latin typeface="Courier New" panose="02070309020205020404" pitchFamily="49" charset="0"/>
                <a:ea typeface="Times New Roman" panose="02020603050405020304" pitchFamily="18" charset="0"/>
              </a:rPr>
              <a:t> </a:t>
            </a:r>
            <a:r>
              <a:rPr lang="pl-PL" sz="2800" dirty="0" err="1">
                <a:effectLst/>
                <a:latin typeface="Courier New" panose="02070309020205020404" pitchFamily="49" charset="0"/>
                <a:ea typeface="Times New Roman" panose="02020603050405020304" pitchFamily="18" charset="0"/>
              </a:rPr>
              <a:t>were</a:t>
            </a:r>
            <a:r>
              <a:rPr lang="pl-PL" sz="2800" dirty="0">
                <a:effectLst/>
                <a:latin typeface="Courier New" panose="02070309020205020404" pitchFamily="49" charset="0"/>
                <a:ea typeface="Times New Roman" panose="02020603050405020304" pitchFamily="18" charset="0"/>
              </a:rPr>
              <a:t> </a:t>
            </a:r>
            <a:r>
              <a:rPr lang="pl-PL" sz="2800" dirty="0" err="1">
                <a:effectLst/>
                <a:latin typeface="Courier New" panose="02070309020205020404" pitchFamily="49" charset="0"/>
                <a:ea typeface="Times New Roman" panose="02020603050405020304" pitchFamily="18" charset="0"/>
              </a:rPr>
              <a:t>also</a:t>
            </a:r>
            <a:r>
              <a:rPr lang="pl-PL" sz="2800" dirty="0">
                <a:effectLst/>
                <a:latin typeface="Courier New" panose="02070309020205020404" pitchFamily="49" charset="0"/>
                <a:ea typeface="Times New Roman" panose="02020603050405020304" pitchFamily="18" charset="0"/>
              </a:rPr>
              <a:t> </a:t>
            </a:r>
            <a:r>
              <a:rPr lang="pl-PL" sz="2800" dirty="0" err="1">
                <a:effectLst/>
                <a:latin typeface="Courier New" panose="02070309020205020404" pitchFamily="49" charset="0"/>
                <a:ea typeface="Times New Roman" panose="02020603050405020304" pitchFamily="18" charset="0"/>
              </a:rPr>
              <a:t>used</a:t>
            </a:r>
            <a:r>
              <a:rPr lang="pl-PL" sz="2800" dirty="0">
                <a:effectLst/>
                <a:latin typeface="Courier New" panose="02070309020205020404" pitchFamily="49" charset="0"/>
                <a:ea typeface="Times New Roman" panose="02020603050405020304" pitchFamily="18" charset="0"/>
              </a:rPr>
              <a:t> in </a:t>
            </a:r>
            <a:r>
              <a:rPr lang="pl-PL" sz="2800" dirty="0" err="1">
                <a:effectLst/>
                <a:latin typeface="Courier New" panose="02070309020205020404" pitchFamily="49" charset="0"/>
                <a:ea typeface="Times New Roman" panose="02020603050405020304" pitchFamily="18" charset="0"/>
              </a:rPr>
              <a:t>religious</a:t>
            </a:r>
            <a:r>
              <a:rPr lang="pl-PL" sz="2800" dirty="0">
                <a:effectLst/>
                <a:latin typeface="Courier New" panose="02070309020205020404" pitchFamily="49" charset="0"/>
                <a:ea typeface="Times New Roman" panose="02020603050405020304" pitchFamily="18" charset="0"/>
              </a:rPr>
              <a:t> </a:t>
            </a:r>
            <a:r>
              <a:rPr lang="pl-PL" sz="2800" dirty="0" err="1">
                <a:effectLst/>
                <a:latin typeface="Courier New" panose="02070309020205020404" pitchFamily="49" charset="0"/>
                <a:ea typeface="Times New Roman" panose="02020603050405020304" pitchFamily="18" charset="0"/>
              </a:rPr>
              <a:t>architecture</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405423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pl-PL" sz="3100" dirty="0">
                <a:effectLst/>
                <a:latin typeface="Calibri Light" panose="020F0302020204030204" pitchFamily="34" charset="0"/>
                <a:ea typeface="Times New Roman" panose="02020603050405020304" pitchFamily="18" charset="0"/>
                <a:cs typeface="Calibri Light" panose="020F0302020204030204" pitchFamily="34" charset="0"/>
              </a:rPr>
              <a:t>The </a:t>
            </a:r>
            <a:r>
              <a:rPr lang="pl-PL" sz="3100" dirty="0" err="1">
                <a:effectLst/>
                <a:latin typeface="Calibri Light" panose="020F0302020204030204" pitchFamily="34" charset="0"/>
                <a:ea typeface="Times New Roman" panose="02020603050405020304" pitchFamily="18" charset="0"/>
                <a:cs typeface="Calibri Light" panose="020F0302020204030204" pitchFamily="34" charset="0"/>
              </a:rPr>
              <a:t>presentation</a:t>
            </a:r>
            <a:r>
              <a:rPr lang="pl-PL" sz="3100" dirty="0">
                <a:effectLst/>
                <a:latin typeface="Calibri Light" panose="020F0302020204030204" pitchFamily="34" charset="0"/>
                <a:ea typeface="Times New Roman" panose="02020603050405020304" pitchFamily="18" charset="0"/>
                <a:cs typeface="Calibri Light" panose="020F0302020204030204" pitchFamily="34" charset="0"/>
              </a:rPr>
              <a:t> was </a:t>
            </a:r>
            <a:r>
              <a:rPr lang="pl-PL" sz="3100" dirty="0" err="1">
                <a:effectLst/>
                <a:latin typeface="Calibri Light" panose="020F0302020204030204" pitchFamily="34" charset="0"/>
                <a:ea typeface="Times New Roman" panose="02020603050405020304" pitchFamily="18" charset="0"/>
                <a:cs typeface="Calibri Light" panose="020F0302020204030204" pitchFamily="34" charset="0"/>
              </a:rPr>
              <a:t>prepared</a:t>
            </a:r>
            <a:r>
              <a:rPr lang="pl-PL" sz="3100" dirty="0">
                <a:effectLst/>
                <a:latin typeface="Calibri Light" panose="020F0302020204030204" pitchFamily="34" charset="0"/>
                <a:ea typeface="Times New Roman" panose="02020603050405020304" pitchFamily="18" charset="0"/>
                <a:cs typeface="Calibri Light" panose="020F0302020204030204" pitchFamily="34" charset="0"/>
              </a:rPr>
              <a:t> </a:t>
            </a:r>
            <a:r>
              <a:rPr lang="pl-PL" sz="3100" dirty="0" err="1">
                <a:effectLst/>
                <a:latin typeface="Calibri Light" panose="020F0302020204030204" pitchFamily="34" charset="0"/>
                <a:ea typeface="Times New Roman" panose="02020603050405020304" pitchFamily="18" charset="0"/>
                <a:cs typeface="Calibri Light" panose="020F0302020204030204" pitchFamily="34" charset="0"/>
              </a:rPr>
              <a:t>during</a:t>
            </a:r>
            <a:r>
              <a:rPr lang="pl-PL" sz="3100" dirty="0">
                <a:effectLst/>
                <a:latin typeface="Calibri Light" panose="020F0302020204030204" pitchFamily="34" charset="0"/>
                <a:ea typeface="Times New Roman" panose="02020603050405020304" pitchFamily="18" charset="0"/>
                <a:cs typeface="Calibri Light" panose="020F0302020204030204" pitchFamily="34" charset="0"/>
              </a:rPr>
              <a:t> the ERASMUS +</a:t>
            </a:r>
            <a:r>
              <a:rPr lang="pl-PL" sz="3100" dirty="0" err="1">
                <a:effectLst/>
                <a:latin typeface="Calibri Light" panose="020F0302020204030204" pitchFamily="34" charset="0"/>
                <a:ea typeface="Times New Roman" panose="02020603050405020304" pitchFamily="18" charset="0"/>
                <a:cs typeface="Calibri Light" panose="020F0302020204030204" pitchFamily="34" charset="0"/>
              </a:rPr>
              <a:t>internship</a:t>
            </a:r>
            <a:r>
              <a:rPr lang="pl-PL" sz="3100" dirty="0">
                <a:effectLst/>
                <a:latin typeface="Calibri Light" panose="020F0302020204030204" pitchFamily="34" charset="0"/>
                <a:ea typeface="Times New Roman" panose="02020603050405020304" pitchFamily="18" charset="0"/>
                <a:cs typeface="Calibri Light" panose="020F0302020204030204" pitchFamily="34" charset="0"/>
              </a:rPr>
              <a:t> of </a:t>
            </a:r>
            <a:r>
              <a:rPr lang="pl-PL" sz="3100" dirty="0" err="1">
                <a:effectLst/>
                <a:latin typeface="Calibri Light" panose="020F0302020204030204" pitchFamily="34" charset="0"/>
                <a:ea typeface="Times New Roman" panose="02020603050405020304" pitchFamily="18" charset="0"/>
                <a:cs typeface="Calibri Light" panose="020F0302020204030204" pitchFamily="34" charset="0"/>
              </a:rPr>
              <a:t>teachers</a:t>
            </a:r>
            <a:r>
              <a:rPr lang="pl-PL" sz="3100" dirty="0">
                <a:effectLst/>
                <a:latin typeface="Calibri Light" panose="020F0302020204030204" pitchFamily="34" charset="0"/>
                <a:ea typeface="Times New Roman" panose="02020603050405020304" pitchFamily="18" charset="0"/>
                <a:cs typeface="Calibri Light" panose="020F0302020204030204" pitchFamily="34" charset="0"/>
              </a:rPr>
              <a:t> in Braga, Portugal in </a:t>
            </a:r>
            <a:r>
              <a:rPr lang="pl-PL" sz="3100" dirty="0" err="1">
                <a:effectLst/>
                <a:latin typeface="Calibri Light" panose="020F0302020204030204" pitchFamily="34" charset="0"/>
                <a:ea typeface="Times New Roman" panose="02020603050405020304" pitchFamily="18" charset="0"/>
                <a:cs typeface="Calibri Light" panose="020F0302020204030204" pitchFamily="34" charset="0"/>
              </a:rPr>
              <a:t>February</a:t>
            </a:r>
            <a:r>
              <a:rPr lang="pl-PL" sz="3100">
                <a:effectLst/>
                <a:latin typeface="Calibri Light" panose="020F0302020204030204" pitchFamily="34" charset="0"/>
                <a:ea typeface="Times New Roman" panose="02020603050405020304" pitchFamily="18" charset="0"/>
                <a:cs typeface="Calibri Light" panose="020F0302020204030204" pitchFamily="34" charset="0"/>
              </a:rPr>
              <a:t> 2020  (</a:t>
            </a:r>
            <a:r>
              <a:rPr lang="pl-PL" sz="3100" dirty="0">
                <a:effectLst/>
                <a:latin typeface="Calibri Light" panose="020F0302020204030204" pitchFamily="34" charset="0"/>
                <a:ea typeface="Times New Roman" panose="02020603050405020304" pitchFamily="18" charset="0"/>
                <a:cs typeface="Calibri Light" panose="020F0302020204030204" pitchFamily="34" charset="0"/>
              </a:rPr>
              <a:t>16-22.02.2020)</a:t>
            </a:r>
            <a:br>
              <a:rPr lang="pl-PL" sz="3100" dirty="0">
                <a:effectLst/>
                <a:latin typeface="Calibri Light" panose="020F0302020204030204" pitchFamily="34" charset="0"/>
                <a:ea typeface="Calibri" panose="020F0502020204030204" pitchFamily="34" charset="0"/>
                <a:cs typeface="Calibri Light" panose="020F0302020204030204" pitchFamily="34" charset="0"/>
              </a:rPr>
            </a:b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br>
              <a:rPr lang="pl-PL" sz="1800" dirty="0">
                <a:effectLst/>
                <a:latin typeface="Calibri" panose="020F0502020204030204" pitchFamily="34" charset="0"/>
                <a:ea typeface="Calibri" panose="020F0502020204030204" pitchFamily="34" charset="0"/>
                <a:cs typeface="Times New Roman" panose="02020603050405020304" pitchFamily="18" charset="0"/>
              </a:rPr>
            </a:b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641477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2166" y="1"/>
            <a:ext cx="10751634" cy="1690688"/>
          </a:xfrm>
        </p:spPr>
        <p:txBody>
          <a:bodyPr>
            <a:normAutofit fontScale="90000"/>
          </a:bodyPr>
          <a:lstStyle/>
          <a:p>
            <a:pPr lvl="0">
              <a:spcBef>
                <a:spcPts val="1000"/>
              </a:spcBef>
            </a:pPr>
            <a:br>
              <a:rPr lang="en-US" sz="2400" dirty="0"/>
            </a:br>
            <a:r>
              <a:rPr lang="en-US" sz="2400" dirty="0"/>
              <a:t>Portugal - the average temperature is 22 °. There are hardly any hot days. It is warm in the south of the country and the annual temperature course is typical of a Mediterranean climate. In winter, the average temperature values ​​are 11-12 ° C, and in summer the average is 24</a:t>
            </a:r>
            <a:r>
              <a:rPr lang="pl-PL" sz="2400" dirty="0"/>
              <a:t>-27 C</a:t>
            </a:r>
            <a:br>
              <a:rPr lang="pl-PL" sz="2400" dirty="0">
                <a:solidFill>
                  <a:prstClr val="black"/>
                </a:solidFill>
                <a:latin typeface="Calibri" panose="020F0502020204030204"/>
                <a:ea typeface="+mn-ea"/>
                <a:cs typeface="+mn-cs"/>
              </a:rPr>
            </a:b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4205792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2800" dirty="0"/>
              <a:t>The most common effects of the facade destruction process are dirt and mechanical damage, biological corrosion and the occurrence of salt efflorescence.</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72156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2800" dirty="0"/>
              <a:t>Microbial corrosion is caused by the development of algae (green bloom), mold fungi (gray and black) and lichens.</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915" y="1825625"/>
            <a:ext cx="6526169" cy="4351338"/>
          </a:xfrm>
        </p:spPr>
      </p:pic>
    </p:spTree>
    <p:extLst>
      <p:ext uri="{BB962C8B-B14F-4D97-AF65-F5344CB8AC3E}">
        <p14:creationId xmlns:p14="http://schemas.microsoft.com/office/powerpoint/2010/main" val="543013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90" y="0"/>
            <a:ext cx="10238678" cy="1694985"/>
          </a:xfrm>
        </p:spPr>
        <p:txBody>
          <a:bodyPr>
            <a:normAutofit/>
          </a:bodyPr>
          <a:lstStyle/>
          <a:p>
            <a:br>
              <a:rPr lang="pl-PL" sz="2800" b="1" dirty="0"/>
            </a:br>
            <a:r>
              <a:rPr lang="en-US" sz="2800" dirty="0"/>
              <a:t>The places that are particularly exposed to damage are: - shaded (bends, faults, walls near growing trees) - at the edge of the roof and next to the pipes draining water from the roof - plinths</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1659" y="1825625"/>
            <a:ext cx="6528681" cy="4351338"/>
          </a:xfrm>
        </p:spPr>
      </p:pic>
    </p:spTree>
    <p:extLst>
      <p:ext uri="{BB962C8B-B14F-4D97-AF65-F5344CB8AC3E}">
        <p14:creationId xmlns:p14="http://schemas.microsoft.com/office/powerpoint/2010/main" val="361062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2800"/>
              <a:t>Rough surfaces are an ideal substrate for the growth of microorganisms because they accumulate moisture</a:t>
            </a:r>
            <a:endParaRPr lang="pl-PL" sz="2800"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928958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pl-PL" sz="2800" dirty="0">
                <a:effectLst/>
                <a:ea typeface="Times New Roman" panose="02020603050405020304" pitchFamily="18" charset="0"/>
                <a:cs typeface="Times New Roman" panose="02020603050405020304" pitchFamily="18" charset="0"/>
              </a:rPr>
              <a:t>The </a:t>
            </a:r>
            <a:r>
              <a:rPr lang="pl-PL" sz="2800" dirty="0" err="1">
                <a:effectLst/>
                <a:ea typeface="Times New Roman" panose="02020603050405020304" pitchFamily="18" charset="0"/>
                <a:cs typeface="Times New Roman" panose="02020603050405020304" pitchFamily="18" charset="0"/>
              </a:rPr>
              <a:t>permeability</a:t>
            </a:r>
            <a:r>
              <a:rPr lang="pl-PL" sz="2800" dirty="0">
                <a:effectLst/>
                <a:ea typeface="Times New Roman" panose="02020603050405020304" pitchFamily="18" charset="0"/>
                <a:cs typeface="Times New Roman" panose="02020603050405020304" pitchFamily="18" charset="0"/>
              </a:rPr>
              <a:t> and </a:t>
            </a:r>
            <a:r>
              <a:rPr lang="pl-PL" sz="2800" dirty="0" err="1">
                <a:effectLst/>
                <a:ea typeface="Times New Roman" panose="02020603050405020304" pitchFamily="18" charset="0"/>
                <a:cs typeface="Times New Roman" panose="02020603050405020304" pitchFamily="18" charset="0"/>
              </a:rPr>
              <a:t>water</a:t>
            </a:r>
            <a:r>
              <a:rPr lang="pl-PL" sz="2800" dirty="0">
                <a:effectLst/>
                <a:ea typeface="Times New Roman" panose="02020603050405020304" pitchFamily="18" charset="0"/>
                <a:cs typeface="Times New Roman" panose="02020603050405020304" pitchFamily="18" charset="0"/>
              </a:rPr>
              <a:t> </a:t>
            </a:r>
            <a:r>
              <a:rPr lang="pl-PL" sz="2800" dirty="0" err="1">
                <a:effectLst/>
                <a:ea typeface="Times New Roman" panose="02020603050405020304" pitchFamily="18" charset="0"/>
                <a:cs typeface="Times New Roman" panose="02020603050405020304" pitchFamily="18" charset="0"/>
              </a:rPr>
              <a:t>absorption</a:t>
            </a:r>
            <a:r>
              <a:rPr lang="pl-PL" sz="2800" dirty="0">
                <a:effectLst/>
                <a:ea typeface="Times New Roman" panose="02020603050405020304" pitchFamily="18" charset="0"/>
                <a:cs typeface="Times New Roman" panose="02020603050405020304" pitchFamily="18" charset="0"/>
              </a:rPr>
              <a:t> of the </a:t>
            </a:r>
            <a:r>
              <a:rPr lang="pl-PL" sz="2800" dirty="0" err="1">
                <a:effectLst/>
                <a:ea typeface="Times New Roman" panose="02020603050405020304" pitchFamily="18" charset="0"/>
                <a:cs typeface="Times New Roman" panose="02020603050405020304" pitchFamily="18" charset="0"/>
              </a:rPr>
              <a:t>facade</a:t>
            </a:r>
            <a:r>
              <a:rPr lang="pl-PL" sz="2800" dirty="0">
                <a:effectLst/>
                <a:ea typeface="Times New Roman" panose="02020603050405020304" pitchFamily="18" charset="0"/>
                <a:cs typeface="Times New Roman" panose="02020603050405020304" pitchFamily="18" charset="0"/>
              </a:rPr>
              <a:t> plaster </a:t>
            </a:r>
            <a:r>
              <a:rPr lang="pl-PL" sz="2800" dirty="0" err="1">
                <a:effectLst/>
                <a:ea typeface="Times New Roman" panose="02020603050405020304" pitchFamily="18" charset="0"/>
                <a:cs typeface="Times New Roman" panose="02020603050405020304" pitchFamily="18" charset="0"/>
              </a:rPr>
              <a:t>have</a:t>
            </a:r>
            <a:r>
              <a:rPr lang="pl-PL" sz="2800" dirty="0">
                <a:effectLst/>
                <a:ea typeface="Times New Roman" panose="02020603050405020304" pitchFamily="18" charset="0"/>
                <a:cs typeface="Times New Roman" panose="02020603050405020304" pitchFamily="18" charset="0"/>
              </a:rPr>
              <a:t> </a:t>
            </a:r>
            <a:r>
              <a:rPr lang="pl-PL" sz="2800" dirty="0" err="1">
                <a:effectLst/>
                <a:ea typeface="Times New Roman" panose="02020603050405020304" pitchFamily="18" charset="0"/>
                <a:cs typeface="Times New Roman" panose="02020603050405020304" pitchFamily="18" charset="0"/>
              </a:rPr>
              <a:t>an</a:t>
            </a:r>
            <a:r>
              <a:rPr lang="pl-PL" sz="2800" dirty="0">
                <a:effectLst/>
                <a:ea typeface="Times New Roman" panose="02020603050405020304" pitchFamily="18" charset="0"/>
                <a:cs typeface="Times New Roman" panose="02020603050405020304" pitchFamily="18" charset="0"/>
              </a:rPr>
              <a:t> influence on </a:t>
            </a:r>
            <a:r>
              <a:rPr lang="pl-PL" sz="2800" dirty="0" err="1">
                <a:effectLst/>
                <a:ea typeface="Times New Roman" panose="02020603050405020304" pitchFamily="18" charset="0"/>
                <a:cs typeface="Times New Roman" panose="02020603050405020304" pitchFamily="18" charset="0"/>
              </a:rPr>
              <a:t>whether</a:t>
            </a:r>
            <a:r>
              <a:rPr lang="pl-PL" sz="2800" dirty="0">
                <a:effectLst/>
                <a:ea typeface="Times New Roman" panose="02020603050405020304" pitchFamily="18" charset="0"/>
                <a:cs typeface="Times New Roman" panose="02020603050405020304" pitchFamily="18" charset="0"/>
              </a:rPr>
              <a:t> </a:t>
            </a:r>
            <a:r>
              <a:rPr lang="pl-PL" sz="2800" dirty="0" err="1">
                <a:effectLst/>
                <a:ea typeface="Times New Roman" panose="02020603050405020304" pitchFamily="18" charset="0"/>
                <a:cs typeface="Times New Roman" panose="02020603050405020304" pitchFamily="18" charset="0"/>
              </a:rPr>
              <a:t>biological</a:t>
            </a:r>
            <a:r>
              <a:rPr lang="pl-PL" sz="2800" dirty="0">
                <a:effectLst/>
                <a:ea typeface="Times New Roman" panose="02020603050405020304" pitchFamily="18" charset="0"/>
                <a:cs typeface="Times New Roman" panose="02020603050405020304" pitchFamily="18" charset="0"/>
              </a:rPr>
              <a:t> </a:t>
            </a:r>
            <a:r>
              <a:rPr lang="pl-PL" sz="2800" dirty="0" err="1">
                <a:effectLst/>
                <a:ea typeface="Times New Roman" panose="02020603050405020304" pitchFamily="18" charset="0"/>
                <a:cs typeface="Times New Roman" panose="02020603050405020304" pitchFamily="18" charset="0"/>
              </a:rPr>
              <a:t>corrosion</a:t>
            </a:r>
            <a:r>
              <a:rPr lang="pl-PL" sz="2800" dirty="0">
                <a:effectLst/>
                <a:ea typeface="Times New Roman" panose="02020603050405020304" pitchFamily="18" charset="0"/>
                <a:cs typeface="Times New Roman" panose="02020603050405020304" pitchFamily="18" charset="0"/>
              </a:rPr>
              <a:t> </a:t>
            </a:r>
            <a:r>
              <a:rPr lang="pl-PL" sz="2800" dirty="0" err="1">
                <a:effectLst/>
                <a:ea typeface="Times New Roman" panose="02020603050405020304" pitchFamily="18" charset="0"/>
                <a:cs typeface="Times New Roman" panose="02020603050405020304" pitchFamily="18" charset="0"/>
              </a:rPr>
              <a:t>will</a:t>
            </a:r>
            <a:r>
              <a:rPr lang="pl-PL" sz="2800" dirty="0">
                <a:effectLst/>
                <a:ea typeface="Times New Roman" panose="02020603050405020304" pitchFamily="18" charset="0"/>
                <a:cs typeface="Times New Roman" panose="02020603050405020304" pitchFamily="18" charset="0"/>
              </a:rPr>
              <a:t> </a:t>
            </a:r>
            <a:r>
              <a:rPr lang="pl-PL" sz="2800" dirty="0" err="1">
                <a:effectLst/>
                <a:ea typeface="Times New Roman" panose="02020603050405020304" pitchFamily="18" charset="0"/>
                <a:cs typeface="Times New Roman" panose="02020603050405020304" pitchFamily="18" charset="0"/>
              </a:rPr>
              <a:t>occur</a:t>
            </a:r>
            <a:br>
              <a:rPr lang="pl-PL" sz="2800" dirty="0">
                <a:effectLst/>
                <a:ea typeface="Calibri" panose="020F0502020204030204" pitchFamily="34" charset="0"/>
                <a:cs typeface="Times New Roman" panose="02020603050405020304" pitchFamily="18" charset="0"/>
              </a:rPr>
            </a:br>
            <a:r>
              <a:rPr lang="pl-PL" sz="2800" dirty="0">
                <a:effectLst/>
                <a:ea typeface="Calibri" panose="020F0502020204030204" pitchFamily="34" charset="0"/>
                <a:cs typeface="Times New Roman" panose="02020603050405020304" pitchFamily="18" charset="0"/>
              </a:rPr>
              <a:t> </a:t>
            </a:r>
            <a:br>
              <a:rPr lang="pl-PL" sz="2800" dirty="0">
                <a:effectLst/>
                <a:ea typeface="Calibri" panose="020F0502020204030204" pitchFamily="34" charset="0"/>
                <a:cs typeface="Times New Roman" panose="02020603050405020304" pitchFamily="18" charset="0"/>
              </a:rPr>
            </a:b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2066622"/>
            <a:ext cx="5801784" cy="3869344"/>
          </a:xfrm>
        </p:spPr>
      </p:pic>
    </p:spTree>
    <p:extLst>
      <p:ext uri="{BB962C8B-B14F-4D97-AF65-F5344CB8AC3E}">
        <p14:creationId xmlns:p14="http://schemas.microsoft.com/office/powerpoint/2010/main" val="3755034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800" dirty="0">
                <a:effectLst/>
                <a:latin typeface="Calibri Light" panose="020F0302020204030204" pitchFamily="34" charset="0"/>
                <a:ea typeface="Calibri" panose="020F0502020204030204" pitchFamily="34" charset="0"/>
                <a:cs typeface="Calibri Light" panose="020F0302020204030204" pitchFamily="34" charset="0"/>
              </a:rPr>
              <a:t>The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way</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the environment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influences</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the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building</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facade</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can</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be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reduced</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by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using</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appropriate</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materials. Plaster and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stone</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can</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be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protected</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against</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moisture</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by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impregnation</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Plastic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facades</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can</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also</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 be </a:t>
            </a:r>
            <a:r>
              <a:rPr lang="pl-PL" sz="2800" dirty="0" err="1">
                <a:effectLst/>
                <a:latin typeface="Calibri Light" panose="020F0302020204030204" pitchFamily="34" charset="0"/>
                <a:ea typeface="Calibri" panose="020F0502020204030204" pitchFamily="34" charset="0"/>
                <a:cs typeface="Calibri Light" panose="020F0302020204030204" pitchFamily="34" charset="0"/>
              </a:rPr>
              <a:t>used</a:t>
            </a:r>
            <a:r>
              <a:rPr lang="pl-PL" sz="2800" dirty="0">
                <a:effectLst/>
                <a:latin typeface="Calibri Light" panose="020F0302020204030204" pitchFamily="34" charset="0"/>
                <a:ea typeface="Calibri" panose="020F0502020204030204" pitchFamily="34" charset="0"/>
                <a:cs typeface="Calibri Light" panose="020F0302020204030204" pitchFamily="34" charset="0"/>
              </a:rPr>
              <a:t>.</a:t>
            </a:r>
            <a:br>
              <a:rPr lang="pl-PL" sz="2800" dirty="0">
                <a:effectLst/>
                <a:latin typeface="Calibri Light" panose="020F0302020204030204" pitchFamily="34" charset="0"/>
                <a:ea typeface="Calibri" panose="020F0502020204030204" pitchFamily="34" charset="0"/>
                <a:cs typeface="Calibri Light" panose="020F0302020204030204" pitchFamily="34" charset="0"/>
              </a:rPr>
            </a:br>
            <a:endParaRPr lang="pl-PL" sz="2800" b="1" dirty="0">
              <a:latin typeface="Calibri Light" panose="020F0302020204030204" pitchFamily="34" charset="0"/>
              <a:cs typeface="Calibri Light" panose="020F030202020403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7" y="1825625"/>
            <a:ext cx="5801784" cy="4351338"/>
          </a:xfrm>
        </p:spPr>
      </p:pic>
    </p:spTree>
    <p:extLst>
      <p:ext uri="{BB962C8B-B14F-4D97-AF65-F5344CB8AC3E}">
        <p14:creationId xmlns:p14="http://schemas.microsoft.com/office/powerpoint/2010/main" val="2155262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000" dirty="0">
                <a:effectLst/>
                <a:latin typeface="Calibri Light" panose="020F0302020204030204" pitchFamily="34" charset="0"/>
                <a:ea typeface="Calibri" panose="020F0502020204030204" pitchFamily="34" charset="0"/>
                <a:cs typeface="Calibri Light" panose="020F0302020204030204" pitchFamily="34" charset="0"/>
              </a:rPr>
              <a:t>In Portugal,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azulejo</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ceramic</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tiles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are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used</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for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facades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They</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are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made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of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thin</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colorful</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material</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often</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in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white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and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blue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The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traditional</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technique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of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coating</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the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tiles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with a permanent and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homogeneous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glaze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consisted</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of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coating</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them</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with a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liquid</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suspension of metal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oxides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In order to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apply</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the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second</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layer</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of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glaze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the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tiles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were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placed</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horizontally</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on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special</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stands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and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fired</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From the 16th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century</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on, the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sizes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of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tiles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were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standardized</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giving</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them</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the form of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squares</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with a </a:t>
            </a:r>
            <a:r>
              <a:rPr lang="pl-PL" sz="2000" dirty="0" err="1">
                <a:effectLst/>
                <a:latin typeface="Calibri Light" panose="020F0302020204030204" pitchFamily="34" charset="0"/>
                <a:ea typeface="Calibri" panose="020F0502020204030204" pitchFamily="34" charset="0"/>
                <a:cs typeface="Calibri Light" panose="020F0302020204030204" pitchFamily="34" charset="0"/>
              </a:rPr>
              <a:t>side</a:t>
            </a:r>
            <a:r>
              <a:rPr lang="pl-PL" sz="2000" dirty="0">
                <a:effectLst/>
                <a:latin typeface="Calibri Light" panose="020F0302020204030204" pitchFamily="34" charset="0"/>
                <a:ea typeface="Calibri" panose="020F0502020204030204" pitchFamily="34" charset="0"/>
                <a:cs typeface="Calibri Light" panose="020F0302020204030204" pitchFamily="34" charset="0"/>
              </a:rPr>
              <a:t> from 13.5 cm  to 14.5 cm.</a:t>
            </a:r>
            <a:br>
              <a:rPr lang="pl-PL" sz="1800" dirty="0">
                <a:effectLst/>
                <a:latin typeface="Calibri" panose="020F0502020204030204" pitchFamily="34" charset="0"/>
                <a:ea typeface="Calibri" panose="020F0502020204030204" pitchFamily="34" charset="0"/>
                <a:cs typeface="Times New Roman" panose="02020603050405020304" pitchFamily="18" charset="0"/>
              </a:rPr>
            </a:br>
            <a:endParaRPr lang="pl-PL" sz="20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565921021"/>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412</Words>
  <Application>Microsoft Office PowerPoint</Application>
  <PresentationFormat>Panoramiczny</PresentationFormat>
  <Paragraphs>12</Paragraphs>
  <Slides>12</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12</vt:i4>
      </vt:variant>
    </vt:vector>
  </HeadingPairs>
  <TitlesOfParts>
    <vt:vector size="17" baseType="lpstr">
      <vt:lpstr>Arial</vt:lpstr>
      <vt:lpstr>Calibri</vt:lpstr>
      <vt:lpstr>Calibri Light</vt:lpstr>
      <vt:lpstr>Courier New</vt:lpstr>
      <vt:lpstr>Motyw pakietu Office</vt:lpstr>
      <vt:lpstr>Demolition of facades of buildings in Portugal</vt:lpstr>
      <vt:lpstr> Portugal - the average temperature is 22 °. There are hardly any hot days. It is warm in the south of the country and the annual temperature course is typical of a Mediterranean climate. In winter, the average temperature values ​​are 11-12 ° C, and in summer the average is 24-27 C </vt:lpstr>
      <vt:lpstr>The most common effects of the facade destruction process are dirt and mechanical damage, biological corrosion and the occurrence of salt efflorescence.</vt:lpstr>
      <vt:lpstr>Microbial corrosion is caused by the development of algae (green bloom), mold fungi (gray and black) and lichens.</vt:lpstr>
      <vt:lpstr> The places that are particularly exposed to damage are: - shaded (bends, faults, walls near growing trees) - at the edge of the roof and next to the pipes draining water from the roof - plinths</vt:lpstr>
      <vt:lpstr>Rough surfaces are an ideal substrate for the growth of microorganisms because they accumulate moisture</vt:lpstr>
      <vt:lpstr>The permeability and water absorption of the facade plaster have an influence on whether biological corrosion will occur   </vt:lpstr>
      <vt:lpstr>The way the environment influences the building facade can be reduced by using appropriate materials. Plaster and stone can be protected against moisture by impregnation. Plastic facades can also be used. </vt:lpstr>
      <vt:lpstr>In Portugal, azulejo ceramic tiles are used for facades. They are made of thin, colorful material, often in white and blue. The traditional technique of coating the tiles with a permanent and homogeneous glaze consisted of coating them with a liquid suspension of metal oxides. In order to apply the second layer of glaze, the tiles were placed horizontally on special stands and fired. From the 16th century on, the sizes of tiles were standardized, giving them the form of squares with a side from 13.5 cm  to 14.5 cm. </vt:lpstr>
      <vt:lpstr>The azulejo tile motif is very distinctive and known all over the world. In summer, the tiles protect against heat, and in winter against moisture. The smooth surface makes it easy to keep clean, and the resistant glaze guarantees resistance to external factors. </vt:lpstr>
      <vt:lpstr>Azulejo tiles were also used in religious architecture</vt:lpstr>
      <vt:lpstr>The presentation was prepared during the ERASMUS +internship of teachers in Braga, Portugal in February 2020  (16-22.02.2020)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Niszczenie elewacji budynków w Portugalii</dc:title>
  <dc:creator>Miroslawa Popek</dc:creator>
  <cp:lastModifiedBy>Urszula Poniatowska</cp:lastModifiedBy>
  <cp:revision>27</cp:revision>
  <dcterms:created xsi:type="dcterms:W3CDTF">2020-03-08T12:23:49Z</dcterms:created>
  <dcterms:modified xsi:type="dcterms:W3CDTF">2020-08-19T10:07:18Z</dcterms:modified>
</cp:coreProperties>
</file>